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663" r:id="rId3"/>
    <p:sldId id="664" r:id="rId4"/>
    <p:sldId id="665" r:id="rId5"/>
    <p:sldId id="666" r:id="rId6"/>
    <p:sldId id="569" r:id="rId7"/>
    <p:sldId id="570" r:id="rId8"/>
    <p:sldId id="606" r:id="rId9"/>
    <p:sldId id="653" r:id="rId10"/>
    <p:sldId id="654" r:id="rId11"/>
    <p:sldId id="655" r:id="rId12"/>
    <p:sldId id="652" r:id="rId13"/>
    <p:sldId id="651" r:id="rId14"/>
    <p:sldId id="614" r:id="rId15"/>
    <p:sldId id="672" r:id="rId16"/>
    <p:sldId id="616" r:id="rId17"/>
    <p:sldId id="674" r:id="rId18"/>
    <p:sldId id="675" r:id="rId19"/>
    <p:sldId id="673" r:id="rId20"/>
    <p:sldId id="670" r:id="rId21"/>
    <p:sldId id="662" r:id="rId22"/>
    <p:sldId id="615" r:id="rId23"/>
    <p:sldId id="658" r:id="rId24"/>
    <p:sldId id="656" r:id="rId25"/>
    <p:sldId id="671" r:id="rId26"/>
    <p:sldId id="659" r:id="rId27"/>
    <p:sldId id="660" r:id="rId28"/>
    <p:sldId id="657" r:id="rId29"/>
    <p:sldId id="667" r:id="rId30"/>
    <p:sldId id="668" r:id="rId31"/>
    <p:sldId id="649" r:id="rId32"/>
    <p:sldId id="263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3" roundtripDataSignature="AMtx7mjAdqskGBaJ1Fwx77LWlZzCkBN0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77B"/>
    <a:srgbClr val="D9D9D9"/>
    <a:srgbClr val="BDD7E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3D150E-5C9C-4E8E-AB4F-ADA308A8AD9F}">
  <a:tblStyle styleId="{953D150E-5C9C-4E8E-AB4F-ADA308A8AD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5" autoAdjust="0"/>
    <p:restoredTop sz="90822" autoAdjust="0"/>
  </p:normalViewPr>
  <p:slideViewPr>
    <p:cSldViewPr snapToGrid="0">
      <p:cViewPr varScale="1">
        <p:scale>
          <a:sx n="115" d="100"/>
          <a:sy n="115" d="100"/>
        </p:scale>
        <p:origin x="11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3T14:57:13.1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24575,'23'0'0,"14"0"0,19 0 0,25 0 0,-24 0 0,4 0 0,16 0 0,5 0 0,7 0 0,2 0 0,3 0 0,-1 0 0,-9 0 0,-5 0 0,-17 0 0,-2 0 0,-8 0 0,-3 0 0,32 0 0,5 0 0,10 0 0,-46 0 0,1 0 0,3 0 0,-2 0 0,43 0 0,-3 0 0,-4 0 0,-7 0 0,-5 0 0,-18 0 0,-17 0 0,-14 0 0,-10 2 0,-5 0 0,-11 0 0,1-1 0,-6-1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3T14:57:37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13584 37 24575,'-31'0'0,"-41"0"0,7 0 0,-8 0 0,9 0 0,-4 0 0,-3 0-637,-7 0 1,-2 0 0,-2 0 636,-4 0 0,-2 0 0,2 0 0,4 0 0,1 0 0,1 0 0,7 0 0,1 0 0,1 0 308,-26 0 0,4 0-308,12 0 0,3 0 157,7 0 1,1 0-158,8 0 0,2 0 0,7 0 0,3 0 0,-30 0 978,17-4-978,15-2 0,7-1 0,0-1 0,-5 3 0,0 1 0,3 2 0,6 1 0,7 1 0,0 0 0,0 0 0,-3 0 0,-2 0 0,-1 0 0,-6 0 0,-3 0 0,-3 0 0,-4 0 0,-4 0 0,-1 0 0,-4 0 0,-2 0 0,-1 0 0,1 0 0,5 0 0,4 0 0,3 0 0,0 0 0,1 0 0,0 0 0,0 0 0,3 0 0,-2 0 0,-4 0 0,-6 0 0,-9 0 0,-6 0 0,-2 0 0,2 2 0,6 3 0,3 1 0,4 1 0,4 1 0,-3-1 0,3 0 0,-2-2 0,-2-1 0,3 0 0,2-1 0,1 1 0,4 1 0,4-2 0,0-1 0,4-1 0,-2-1 0,-4 0 0,-1 0 0,-7 0 0,-1 0 0,-2 0 0,5 0 0,5 0 0,1 0 0,0 0 0,-3 0 0,-1 0 0,2 0 0,2 0 0,4 0 0,-1 0 0,2 0 0,-2 0 0,-5 2 0,-1 1 0,-3 0 0,-1-1 0,3-1 0,-4-1 0,-1 0 0,-2 0 0,-2 0 0,3 0 0,0 0 0,8 0 0,2 0 0,4 0 0,3 0 0,0 0 0,0 0 0,-1 0 0,-3 0 0,-4 0 0,-4 0 0,-5 0 0,-4 0 0,-5 0 0,-1 0 0,-4 0 0,-7 0 0,-9 0 0,-9 0 0,45 0 0,-1 0 0,0 0 0,-1 0 0,-2 0 0,1 0 0,0 0 0,0 0 0,2 0 0,1 0 0,1 0 0,1 0 0,-47 0 0,7 0 0,9 0 0,7 0 0,7 0 0,-3 0 0,0 0 0,-1 0 0,1 0 0,6 0 0,4 0 0,7 0 0,0 0 0,-2 0 0,-5 2 0,-6 1 0,0 3 0,0-1 0,0-2 0,-1-1 0,-1 1 0,-2 0 0,-5 3 0,0-1 0,-2-1 0,2-1 0,4-3 0,1 0 0,7 0 0,5 0 0,6 0 0,3 0 0,2 0 0,-3 0 0,-6 0 0,-4 0 0,-5 2 0,-1 1 0,0 0 0,-2-1 0,-2-1 0,-5-1 0,-2 0 0,-1 0 0,0 0 0,-3 0 0,-8 0 0,-6 0 0,-2 0 0,0 0 0,0 0 0,4 0 0,1 0 0,6 0 0,6 0 0,0 0 0,-2 0 0,0 0 0,-3 0 0,0 0 0,0 0 0,1 0 0,4 0 0,6 0 0,4 0 0,6 0 0,7 0 0,7 0 0,4-3 0,3 0 0,2-1 0,0-1 0,6 3 0,3 0 0,3 1 0,2 1 0,4 0 0,14 0 0,1 0 0,13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69286e75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gfb69286e7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A576B48-7AF1-BC2C-B760-455BF440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B8C5A07F-E2B8-31C3-7A00-106C448895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450918EC-752A-1C36-804B-BF3D2B3EA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6176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6FEF2B8-E05D-B4F5-6926-A037A788F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6E8CBFB5-A0EA-5F18-9C42-5CCBB8BCC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57DE492A-63B5-9174-E18F-F35EB4447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2370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4D5323E-7B00-67A3-167E-929A8995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DAC44EC8-B8F9-E066-7EC9-E9E053A0D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D7F1B379-847A-8256-F8EE-4FA9A734A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6788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A212D21-B07D-544F-2AC3-15E58A089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6450D0A5-500C-EF82-EA12-C854CA50E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22898A71-8CB8-2968-BA22-74DED4220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324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7858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D0E9E9AD-0FC5-1A38-1F76-9EB70B1D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69286e75_0_111:notes">
            <a:extLst>
              <a:ext uri="{FF2B5EF4-FFF2-40B4-BE49-F238E27FC236}">
                <a16:creationId xmlns:a16="http://schemas.microsoft.com/office/drawing/2014/main" id="{63407439-EEE5-59BF-27F2-4670D5102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gfb69286e75_0_111:notes">
            <a:extLst>
              <a:ext uri="{FF2B5EF4-FFF2-40B4-BE49-F238E27FC236}">
                <a16:creationId xmlns:a16="http://schemas.microsoft.com/office/drawing/2014/main" id="{A79E109E-689D-78D3-DDD4-37CAA9847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64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1541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B542AD1-D09B-D686-1AC4-6ADE489FB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7C93F883-0802-23F6-E05A-623214A99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50493DC3-9CAF-0E14-D041-8923A5A63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0169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1553D3A-F6AE-C584-EDE3-9A16AD22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76B16419-9191-A88C-F0E4-A442F572FD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57DFA994-D63A-CBE9-3587-1172C610A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840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9585153-FB1E-9D2E-EA10-843E66756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1230E470-1BBE-71B2-8970-214094BB4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A3127B97-C9A2-D81A-B68A-FDCF961986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197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1E2A05F9-AEE0-7E80-B204-639594DF0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8306F157-A851-AB8B-E2D8-9FD416A867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BEE00D99-6549-BB01-4A64-717EDA55A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4640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A1B12417-DAC7-E656-639C-032545AE9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5548E0F6-45DB-FB0D-1331-B634ACF34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B0BFC4DC-9F4E-54B8-2BA1-0C34682F6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5392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8810015-4AA1-7EFE-AC70-2D83ED298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4EF2EB67-42A9-0AD8-D0B6-6833135906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FE143F87-9385-B0F8-141A-B96019B0E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4676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154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2A38A85-191D-0248-99C2-A2A971C8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EBE0C631-EACC-EE37-1AB1-A7164CAFE0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0046C416-202A-6BDB-9AF5-FD9FFE379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5658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B32C8B18-1C55-0A07-9402-377EBA520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B9344C94-3945-B4CC-6F24-0B13B7F60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6310F891-EC3F-BCC2-C3ED-868A51D0BF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1559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7D7B85E-7F14-35B3-503F-370677BCB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282AF5C0-8AFC-EC01-71E1-D31FC2D93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09780365-CC6C-3747-7E6A-FC633F92E4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6887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2610273-1291-8A89-0519-A4429AB8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DC8A7000-EA11-AC8E-6B25-B36D8285D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E443D094-C56D-D660-D3BF-C6D21190E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4958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57C3EBF-CB0E-6DE3-8906-580855D7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DF065F90-1E35-A14C-860C-1A9419F83E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B2EA476A-163A-CE1B-2CDA-B85C15D462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2591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C1CF95B-A01B-FA59-3FCD-B1A52F2EC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F86B5165-685C-AB11-39AF-1971C2B6C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98018CBA-6B30-BF67-0A6C-3C94A2365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2074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E575C74-1EC2-DFE0-0527-2828F36F0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35914C67-5783-1678-5A5E-F5665CD78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233A6E9D-8012-DF4F-DC62-BC55620B5D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994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E87BC0F-4780-7848-DB98-CA138BBB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7DC3359C-A719-EDAC-F7B3-35BC92D35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7455B4F7-A808-1AA7-D77B-240C2D330E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709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D9604E2B-CE99-DDE4-D099-25334AA65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A069A4B2-E3A5-220D-E7F1-90257C6BE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10DDC66D-237B-1683-4102-A9B89CE66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2349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2254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69286e75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fb69286e7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169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EE6C9FD-A446-FF62-C445-95D36EB40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B9978566-7382-0984-07CF-4459FD7B69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F7A64E9D-ECB1-14BE-421F-5A7B235AE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034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A6A64E83-EE77-C8FF-1D20-F1218B87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F4926824-900E-0986-D08D-E6751CCF1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E5E65C00-B241-01D3-4084-A97B9CB69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247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69286e75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gfb69286e7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0383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236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000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4BF95CF-D928-519C-EEE8-A2A48342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15518813-4F98-B74B-704C-6051A19454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336DFCFF-CEBD-996F-A59A-4B62623C1A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608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92566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ichaelofengend/PPTPilot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ai.com/use-cases/ai-for-teacher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505.1160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ichaelofengend/PPTPilot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b69286e75_0_111"/>
          <p:cNvSpPr/>
          <p:nvPr/>
        </p:nvSpPr>
        <p:spPr>
          <a:xfrm rot="10800000" flipH="1">
            <a:off x="-1" y="64"/>
            <a:ext cx="12192000" cy="68661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fb69286e75_0_111" descr="A picture containing building, street&#10;&#10;Description automatically generated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26942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fb69286e75_0_111"/>
          <p:cNvSpPr txBox="1"/>
          <p:nvPr/>
        </p:nvSpPr>
        <p:spPr>
          <a:xfrm>
            <a:off x="1134035" y="2553964"/>
            <a:ext cx="9924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4000" dirty="0">
                <a:solidFill>
                  <a:schemeClr val="lt1"/>
                </a:solidFill>
                <a:latin typeface="Cambria" panose="02040503050406030204" pitchFamily="18" charset="0"/>
              </a:rPr>
              <a:t>Multi Modal AI Agents – PowerPoint Editing </a:t>
            </a:r>
            <a:endParaRPr lang="en-US" sz="1800" b="0" i="0" u="none" strike="noStrike" cap="none" dirty="0">
              <a:solidFill>
                <a:srgbClr val="000000"/>
              </a:solidFill>
              <a:latin typeface="Cambria" panose="02040503050406030204" pitchFamily="18" charset="0"/>
              <a:sym typeface="Arial"/>
            </a:endParaRPr>
          </a:p>
        </p:txBody>
      </p:sp>
      <p:pic>
        <p:nvPicPr>
          <p:cNvPr id="85" name="Google Shape;85;gfb69286e75_0_111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07" y="852965"/>
            <a:ext cx="2909981" cy="75408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fb69286e75_0_111"/>
          <p:cNvSpPr txBox="1"/>
          <p:nvPr/>
        </p:nvSpPr>
        <p:spPr>
          <a:xfrm>
            <a:off x="3922059" y="5413888"/>
            <a:ext cx="434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CN" sz="1800" dirty="0">
                <a:solidFill>
                  <a:schemeClr val="lt1"/>
                </a:solidFill>
                <a:latin typeface="Cambria" panose="02040503050406030204" pitchFamily="18" charset="0"/>
              </a:rPr>
              <a:t>06/2025</a:t>
            </a:r>
            <a:endParaRPr sz="1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088197C-8252-ED1C-7450-A61B106F29FB}"/>
              </a:ext>
            </a:extLst>
          </p:cNvPr>
          <p:cNvSpPr txBox="1">
            <a:spLocks/>
          </p:cNvSpPr>
          <p:nvPr/>
        </p:nvSpPr>
        <p:spPr>
          <a:xfrm>
            <a:off x="630617" y="4152847"/>
            <a:ext cx="10930759" cy="163034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Michael Ofengenden</a:t>
            </a:r>
          </a:p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https://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github.com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/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michaelofengend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/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PPTPilot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/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  <a:latin typeface="Cambria" panose="02040503050406030204" pitchFamily="18" charset="0"/>
            </a:endParaRPr>
          </a:p>
          <a:p>
            <a:pPr algn="ctr">
              <a:lnSpc>
                <a:spcPct val="110000"/>
              </a:lnSpc>
            </a:pP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CAE367F-FFFD-5462-60C9-9686593E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26612A26-3CCF-0DB5-6C69-BCA9C3A36EA4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A1270DCB-D1AB-B024-6006-5C067E80614E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Method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40652-E986-E647-ED12-554D66A745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EB36DE6-1A1C-AD47-5964-99B99989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20" y="1446970"/>
            <a:ext cx="9003479" cy="4619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EC7823-5E14-2013-66E1-C3938458BC81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2nd API call</a:t>
            </a:r>
          </a:p>
        </p:txBody>
      </p:sp>
    </p:spTree>
    <p:extLst>
      <p:ext uri="{BB962C8B-B14F-4D97-AF65-F5344CB8AC3E}">
        <p14:creationId xmlns:p14="http://schemas.microsoft.com/office/powerpoint/2010/main" val="327518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3479A77-A7EF-FFE1-F113-124F8FACC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7AA4AF3D-853F-99FF-1C41-04D5EE2DDFD3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DAE3A750-02BC-302C-E335-EDDC25179134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Method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B860A-205A-2115-0F80-6841C1FF4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3" name="Picture 12" descr="A screenshot of a powerpoint presentation&#10;&#10;AI-generated content may be incorrect.">
            <a:extLst>
              <a:ext uri="{FF2B5EF4-FFF2-40B4-BE49-F238E27FC236}">
                <a16:creationId xmlns:a16="http://schemas.microsoft.com/office/drawing/2014/main" id="{AAA21DF7-F586-7BB0-E3D4-AC484FB0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69" y="1072253"/>
            <a:ext cx="6648262" cy="5425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7033C9-67E3-0762-2E3F-D39B923483C6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3</a:t>
            </a:r>
            <a:r>
              <a:rPr lang="en-US" sz="2400" baseline="30000" dirty="0">
                <a:solidFill>
                  <a:schemeClr val="tx1"/>
                </a:solidFill>
                <a:latin typeface="Cambria" panose="02040503050406030204" pitchFamily="18" charset="0"/>
              </a:rPr>
              <a:t>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API Call</a:t>
            </a:r>
          </a:p>
        </p:txBody>
      </p:sp>
    </p:spTree>
    <p:extLst>
      <p:ext uri="{BB962C8B-B14F-4D97-AF65-F5344CB8AC3E}">
        <p14:creationId xmlns:p14="http://schemas.microsoft.com/office/powerpoint/2010/main" val="394857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9DDDEAE-7EE7-61DD-E6A5-01263066D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3685D61E-9818-F486-7230-96E8E38E1C43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2C8FD4B8-F7A6-7EAA-7E15-A2E09AC8EAAE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171AC-0032-0B95-C35B-E615378A6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A screenshot of a presentation&#10;&#10;AI-generated content may be incorrect.">
            <a:extLst>
              <a:ext uri="{FF2B5EF4-FFF2-40B4-BE49-F238E27FC236}">
                <a16:creationId xmlns:a16="http://schemas.microsoft.com/office/drawing/2014/main" id="{7EFB8A94-29EA-2DC3-2C8C-5276EBBF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0" y="1145866"/>
            <a:ext cx="11642476" cy="52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6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AD58797C-73F5-98D6-3070-D18479CCC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7F7D1BB3-6797-2A53-D016-7AE36DDFBD4F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0040D8DB-36DD-2375-75AA-4717EB82DCB1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Evaluation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3A462-DA6C-C947-8D74-2C8B534883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13E5A-4C48-5BB7-24AF-9D92631088C3}"/>
              </a:ext>
            </a:extLst>
          </p:cNvPr>
          <p:cNvSpPr txBox="1"/>
          <p:nvPr/>
        </p:nvSpPr>
        <p:spPr>
          <a:xfrm>
            <a:off x="591539" y="791031"/>
            <a:ext cx="11326761" cy="113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Benchmark and VLM Judge</a:t>
            </a: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B9E7F7-1003-9F2F-3494-26904EB2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9" r="53616"/>
          <a:stretch>
            <a:fillRect/>
          </a:stretch>
        </p:blipFill>
        <p:spPr>
          <a:xfrm>
            <a:off x="7772400" y="2948779"/>
            <a:ext cx="3698203" cy="3480250"/>
          </a:xfrm>
          <a:prstGeom prst="rect">
            <a:avLst/>
          </a:prstGeom>
        </p:spPr>
      </p:pic>
      <p:pic>
        <p:nvPicPr>
          <p:cNvPr id="12" name="Picture 11" descr="A close-up of a document&#10;&#10;AI-generated content may be incorrect.">
            <a:extLst>
              <a:ext uri="{FF2B5EF4-FFF2-40B4-BE49-F238E27FC236}">
                <a16:creationId xmlns:a16="http://schemas.microsoft.com/office/drawing/2014/main" id="{5A6D6CAE-1141-9B8E-FBD3-F51ED532F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56" y="2674229"/>
            <a:ext cx="7772400" cy="4183771"/>
          </a:xfrm>
          <a:prstGeom prst="rect">
            <a:avLst/>
          </a:prstGeom>
        </p:spPr>
      </p:pic>
      <p:pic>
        <p:nvPicPr>
          <p:cNvPr id="14" name="Picture 13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F9CA8402-05E3-EB0F-A3D1-766E19FA0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50" y="999328"/>
            <a:ext cx="5956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EE598BEE-8785-1A44-115A-5BAC4832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94" y="1072252"/>
            <a:ext cx="11190270" cy="54809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219C984-057E-5CE9-2ADE-D7550CEE5336}"/>
                  </a:ext>
                </a:extLst>
              </p14:cNvPr>
              <p14:cNvContentPartPr/>
              <p14:nvPr/>
            </p14:nvContentPartPr>
            <p14:xfrm>
              <a:off x="1933400" y="5361760"/>
              <a:ext cx="823680" cy="2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219C984-057E-5CE9-2ADE-D7550CEE53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280" y="5355640"/>
                <a:ext cx="8359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B279FD7-9912-6A07-30B7-90186C9C29EB}"/>
                  </a:ext>
                </a:extLst>
              </p14:cNvPr>
              <p14:cNvContentPartPr/>
              <p14:nvPr/>
            </p14:nvContentPartPr>
            <p14:xfrm>
              <a:off x="3252440" y="5329360"/>
              <a:ext cx="489060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B279FD7-9912-6A07-30B7-90186C9C29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6320" y="5323240"/>
                <a:ext cx="4902840" cy="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180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B87B5677-E0FB-BA6A-443B-7FA5FA15E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b69286e75_0_111">
            <a:extLst>
              <a:ext uri="{FF2B5EF4-FFF2-40B4-BE49-F238E27FC236}">
                <a16:creationId xmlns:a16="http://schemas.microsoft.com/office/drawing/2014/main" id="{A6B8DA7E-35E9-C784-2A19-1A8A09EA1A96}"/>
              </a:ext>
            </a:extLst>
          </p:cNvPr>
          <p:cNvSpPr/>
          <p:nvPr/>
        </p:nvSpPr>
        <p:spPr>
          <a:xfrm rot="10800000" flipH="1">
            <a:off x="-1" y="64"/>
            <a:ext cx="12192000" cy="68661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gfb69286e75_0_1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6777C4-8A28-2011-AA29-576D8B7FC1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1007" y="852965"/>
            <a:ext cx="2909981" cy="7540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9CEC7EA-70B6-02A9-2AED-5851FECA84B0}"/>
              </a:ext>
            </a:extLst>
          </p:cNvPr>
          <p:cNvSpPr txBox="1">
            <a:spLocks/>
          </p:cNvSpPr>
          <p:nvPr/>
        </p:nvSpPr>
        <p:spPr>
          <a:xfrm>
            <a:off x="630617" y="5311147"/>
            <a:ext cx="10930759" cy="163034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ACL, Mar 6</a:t>
            </a:r>
            <a:r>
              <a:rPr lang="en-US" sz="2400" baseline="30000" dirty="0">
                <a:solidFill>
                  <a:schemeClr val="bg1"/>
                </a:solidFill>
                <a:latin typeface="Cambria" panose="02040503050406030204" pitchFamily="18" charset="0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 2024</a:t>
            </a:r>
          </a:p>
        </p:txBody>
      </p:sp>
      <p:pic>
        <p:nvPicPr>
          <p:cNvPr id="3" name="Picture 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ECA79E3-4B2A-7DE4-A3B1-261F3DDFC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6" y="2719200"/>
            <a:ext cx="7772400" cy="197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85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PPTC-R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237FB-31AC-A446-577A-6E0F02233404}"/>
              </a:ext>
            </a:extLst>
          </p:cNvPr>
          <p:cNvSpPr txBox="1"/>
          <p:nvPr/>
        </p:nvSpPr>
        <p:spPr>
          <a:xfrm>
            <a:off x="376810" y="1176935"/>
            <a:ext cx="6098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contains a multi-turn, multiple session benchmark for PowerPoint edits in long and short format.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uses API edit functions from python-pptx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10" descr="A chatbot with cartoon characters&#10;&#10;AI-generated content may be incorrect.">
            <a:extLst>
              <a:ext uri="{FF2B5EF4-FFF2-40B4-BE49-F238E27FC236}">
                <a16:creationId xmlns:a16="http://schemas.microsoft.com/office/drawing/2014/main" id="{7D62FDC8-EB56-137C-CAC5-0C915D8C6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438" y="1786114"/>
            <a:ext cx="4756411" cy="4867835"/>
          </a:xfrm>
          <a:prstGeom prst="rect">
            <a:avLst/>
          </a:prstGeom>
        </p:spPr>
      </p:pic>
      <p:pic>
        <p:nvPicPr>
          <p:cNvPr id="13" name="Picture 12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A1AFA1D8-AD55-6680-292E-2BA34294A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834" y="689321"/>
            <a:ext cx="7772400" cy="547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5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E949BFA-5A40-BE72-8209-D4D14084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F8448EA0-FF2A-C255-1D04-9E2AD87E39CE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EE307F9A-03AE-EDDE-B6FE-E34029208DE1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PPTC-R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AB5CA-87B4-85A9-6D6A-C76A377B1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Picture 12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314F7F99-1D21-3AC7-0008-043039F5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85" y="1059555"/>
            <a:ext cx="8130643" cy="5731910"/>
          </a:xfrm>
          <a:prstGeom prst="rect">
            <a:avLst/>
          </a:prstGeom>
        </p:spPr>
      </p:pic>
      <p:pic>
        <p:nvPicPr>
          <p:cNvPr id="4" name="Picture 3" descr="A graph of a number of apis&#10;&#10;AI-generated content may be incorrect.">
            <a:extLst>
              <a:ext uri="{FF2B5EF4-FFF2-40B4-BE49-F238E27FC236}">
                <a16:creationId xmlns:a16="http://schemas.microsoft.com/office/drawing/2014/main" id="{47021F9E-A23D-21D9-08B9-2585088CF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493"/>
            <a:ext cx="7772400" cy="25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0CA573A-0EEE-E38C-C9AD-58BA038C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61144EA1-D88C-7612-C71B-307ACB4E9198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DAC5BBA7-5815-03F4-9DF8-60AE8152257C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PPTC-R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C2E25-A143-710F-5842-799072B932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 descr="A graph of a number of apis&#10;&#10;AI-generated content may be incorrect.">
            <a:extLst>
              <a:ext uri="{FF2B5EF4-FFF2-40B4-BE49-F238E27FC236}">
                <a16:creationId xmlns:a16="http://schemas.microsoft.com/office/drawing/2014/main" id="{692AF426-AF7E-175E-9BC8-14083987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53" y="1474387"/>
            <a:ext cx="7772400" cy="2526421"/>
          </a:xfrm>
          <a:prstGeom prst="rect">
            <a:avLst/>
          </a:prstGeom>
        </p:spPr>
      </p:pic>
      <p:pic>
        <p:nvPicPr>
          <p:cNvPr id="5" name="Picture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75170941-647F-5AF6-2F2F-AE924632A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71" y="4000808"/>
            <a:ext cx="11789973" cy="201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48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5990B57E-DFE4-6CE3-5120-5F73DE66A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507A22A4-738B-226E-C81D-0B3562FBF9E7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5686D6A8-97FF-AF4A-8E77-1EAB61507BC5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Limitations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1D4BA-338E-6B2F-C28A-DE98D328E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38F20-34F9-6A6C-3F93-854F14983801}"/>
              </a:ext>
            </a:extLst>
          </p:cNvPr>
          <p:cNvSpPr txBox="1"/>
          <p:nvPr/>
        </p:nvSpPr>
        <p:spPr>
          <a:xfrm>
            <a:off x="223622" y="931263"/>
            <a:ext cx="11968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Both rely on python-pptx. Dependent on library functions </a:t>
            </a:r>
            <a:r>
              <a:rPr lang="en-US" sz="2000" dirty="0">
                <a:sym typeface="Wingdings" pitchFamily="2" charset="2"/>
              </a:rPr>
              <a:t> cannot do SmartArt and complex edits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Average accuracy on evaluation metrics is low around 2 or 3 out of 5  High failure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Lenient judge that doesn’t punish hallucinations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Long processing and execution time, more than a few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78784-6CBD-BC9B-C334-E6E326290519}"/>
              </a:ext>
            </a:extLst>
          </p:cNvPr>
          <p:cNvSpPr txBox="1"/>
          <p:nvPr/>
        </p:nvSpPr>
        <p:spPr>
          <a:xfrm>
            <a:off x="376810" y="4011084"/>
            <a:ext cx="6099858" cy="1915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05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Limitations of Prior Work:</a:t>
            </a:r>
            <a:endParaRPr lang="en-US" sz="1600" dirty="0">
              <a:solidFill>
                <a:srgbClr val="F05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dependence: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constraint on capabilities of python-pptx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prevents complex edits (manipulating SmartArt or diagrams).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Accuracy &amp; Low Complexity: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(2-3 scores out of 5)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Inefficiency: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multi-call pipelines are slow and expensive, several minutes</a:t>
            </a:r>
          </a:p>
        </p:txBody>
      </p:sp>
    </p:spTree>
    <p:extLst>
      <p:ext uri="{BB962C8B-B14F-4D97-AF65-F5344CB8AC3E}">
        <p14:creationId xmlns:p14="http://schemas.microsoft.com/office/powerpoint/2010/main" val="109623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CFD7490-CE0F-0DFB-CD13-33589F8F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37337D90-7C7A-59CC-73DD-C150BC9D60A8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5F0FA57C-8342-0738-5495-96307DE82DAC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Introduction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DCB080-68C7-E0AB-3178-2F4409403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3B011CB0-7C79-6FBA-26CD-5AEF8AD3D981}"/>
              </a:ext>
            </a:extLst>
          </p:cNvPr>
          <p:cNvSpPr txBox="1"/>
          <p:nvPr/>
        </p:nvSpPr>
        <p:spPr>
          <a:xfrm>
            <a:off x="192156" y="1072253"/>
            <a:ext cx="11999844" cy="2894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24"/>
              </a:lnSpc>
            </a:pPr>
            <a:r>
              <a:rPr lang="en-US" sz="2000" b="1" dirty="0">
                <a:solidFill>
                  <a:srgbClr val="F05123"/>
                </a:solidFill>
                <a:latin typeface="Times New Roman" panose="02020603050405020304" pitchFamily="18" charset="0"/>
                <a:ea typeface="Georgia Pro Bold"/>
                <a:cs typeface="Times New Roman" panose="02020603050405020304" pitchFamily="18" charset="0"/>
                <a:sym typeface="Georgia Pro Bold"/>
              </a:rPr>
              <a:t>Automating Laborious PPT Tasks</a:t>
            </a:r>
          </a:p>
          <a:p>
            <a:pPr marL="755651" lvl="1" indent="-377825">
              <a:lnSpc>
                <a:spcPts val="4410"/>
              </a:lnSpc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&amp; editing presentations is time-consuming and labor-intensive.</a:t>
            </a:r>
          </a:p>
          <a:p>
            <a:pPr marL="755651" lvl="1" indent="-377825">
              <a:lnSpc>
                <a:spcPts val="4410"/>
              </a:lnSpc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text-to-slide generators produce generic, poorly designed content, and recent language-driven editing agents suffer from high failure rates, slow performance, and an inability to perform complex edits. </a:t>
            </a:r>
          </a:p>
          <a:p>
            <a:pPr marL="755651" lvl="1" indent="-377825">
              <a:lnSpc>
                <a:spcPts val="4410"/>
              </a:lnSpc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AI agents advance, there’s greater importance on evaluation methods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Georgia Pro"/>
              <a:cs typeface="Times New Roman" panose="02020603050405020304" pitchFamily="18" charset="0"/>
              <a:sym typeface="Georgia Pro"/>
            </a:endParaRPr>
          </a:p>
        </p:txBody>
      </p:sp>
    </p:spTree>
    <p:extLst>
      <p:ext uri="{BB962C8B-B14F-4D97-AF65-F5344CB8AC3E}">
        <p14:creationId xmlns:p14="http://schemas.microsoft.com/office/powerpoint/2010/main" val="2811545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10F800EC-459D-41ED-76EC-9066D29DF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2C04E52A-88C8-DB39-5A47-7B3FC227C352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E0BF4025-4FAA-D320-8236-E652D91B6A1D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Limitations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46698-FED8-480E-D6BE-6B3BE41BD2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8B195-F7F3-92C0-C8FA-2C2D19BD124F}"/>
              </a:ext>
            </a:extLst>
          </p:cNvPr>
          <p:cNvSpPr txBox="1"/>
          <p:nvPr/>
        </p:nvSpPr>
        <p:spPr>
          <a:xfrm>
            <a:off x="376810" y="960075"/>
            <a:ext cx="11247343" cy="5255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</a:t>
            </a:r>
            <a:r>
              <a:rPr lang="en-US" sz="1800" b="1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</a:t>
            </a:r>
          </a:p>
          <a:p>
            <a:pPr algn="l">
              <a:lnSpc>
                <a:spcPts val="5714"/>
              </a:lnSpc>
            </a:pPr>
            <a:r>
              <a:rPr lang="en-US" sz="1800" dirty="0"/>
              <a:t>Evaluate PPT editing on previous benchmarks. </a:t>
            </a:r>
          </a:p>
          <a:p>
            <a:r>
              <a:rPr lang="en-US" sz="1800" b="1" dirty="0"/>
              <a:t>PPTC Benchmark: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Based off a multi-turn and session-based system with approximately 200 different edits.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Simple edits; replacing text and moving images. </a:t>
            </a: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T2US (TS Bench) Benchmark.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Contains 56 human-annotated instructions across four categories: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Text Editing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Visual Formatting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Layout Adjustment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Slide Structure.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Doesn’t have ground truth to compare generated edits.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Uses Vision Language Model as a judge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Not able to analyze structural differences inside a slide deck.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To effectivity evaluate both benchmarks, we ran them against our own model.</a:t>
            </a:r>
          </a:p>
        </p:txBody>
      </p:sp>
    </p:spTree>
    <p:extLst>
      <p:ext uri="{BB962C8B-B14F-4D97-AF65-F5344CB8AC3E}">
        <p14:creationId xmlns:p14="http://schemas.microsoft.com/office/powerpoint/2010/main" val="4125119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AC704E06-67FC-1973-2EF0-6CF10EBDC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D691C138-9620-DF67-0B00-6F9E868619DE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B926E5E2-492D-AFC0-88CD-D789AD254D63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Method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C2A77E-C06B-C1EC-814D-843DC7F63E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207E6-1B33-C2A3-8FDC-037388301BA3}"/>
              </a:ext>
            </a:extLst>
          </p:cNvPr>
          <p:cNvSpPr txBox="1"/>
          <p:nvPr/>
        </p:nvSpPr>
        <p:spPr>
          <a:xfrm>
            <a:off x="136624" y="931263"/>
            <a:ext cx="610688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</a:t>
            </a:r>
            <a:r>
              <a:rPr lang="en-US" sz="1800" b="1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r>
              <a:rPr lang="en-US" b="1" dirty="0"/>
              <a:t>Core Concept: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Bypass intermediate code generation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Rewrite XML directly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Prompting and data preprocessing reduces hallucinations on XML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Proves to be faster, more cost-effective, and more accurate.</a:t>
            </a:r>
          </a:p>
        </p:txBody>
      </p:sp>
      <p:pic>
        <p:nvPicPr>
          <p:cNvPr id="13" name="Picture 12" descr="A diagram of a diagram of a flash&#10;&#10;AI-generated content may be incorrect.">
            <a:extLst>
              <a:ext uri="{FF2B5EF4-FFF2-40B4-BE49-F238E27FC236}">
                <a16:creationId xmlns:a16="http://schemas.microsoft.com/office/drawing/2014/main" id="{33BE594A-1E3D-E952-021D-5CAB827BC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5" y="2366849"/>
            <a:ext cx="7779781" cy="40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38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31CCD-3F0A-247C-DE68-74C7827A2686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structure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ACC1A1-720D-D8D7-BECD-E718525A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2" r="49680"/>
          <a:stretch>
            <a:fillRect/>
          </a:stretch>
        </p:blipFill>
        <p:spPr>
          <a:xfrm>
            <a:off x="376810" y="1940961"/>
            <a:ext cx="5455050" cy="3843246"/>
          </a:xfrm>
          <a:prstGeom prst="rect">
            <a:avLst/>
          </a:prstGeom>
        </p:spPr>
      </p:pic>
      <p:pic>
        <p:nvPicPr>
          <p:cNvPr id="2" name="Picture 1" descr="A screenshot of a slide&#10;&#10;AI-generated content may be incorrect.">
            <a:extLst>
              <a:ext uri="{FF2B5EF4-FFF2-40B4-BE49-F238E27FC236}">
                <a16:creationId xmlns:a16="http://schemas.microsoft.com/office/drawing/2014/main" id="{788A60D5-CF60-F1A1-4BF8-660D743C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 t="194" r="51792" b="-194"/>
          <a:stretch>
            <a:fillRect/>
          </a:stretch>
        </p:blipFill>
        <p:spPr>
          <a:xfrm>
            <a:off x="6096000" y="2232319"/>
            <a:ext cx="5478441" cy="39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7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D43842E-32A3-7559-6349-CF5C8BAB2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4B4720B1-E688-5105-9E81-1CF9017B1707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CC4392D8-5F28-0ED9-6B93-E09DD4D67B13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270AE-086A-5FC3-79DB-7B3CC7BEF6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9DEB1-8B8B-8668-CFCF-6F543009D976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xml structure</a:t>
            </a:r>
          </a:p>
        </p:txBody>
      </p:sp>
      <p:pic>
        <p:nvPicPr>
          <p:cNvPr id="10" name="Picture 9" descr="A screenshot of a slide&#10;&#10;AI-generated content may be incorrect.">
            <a:extLst>
              <a:ext uri="{FF2B5EF4-FFF2-40B4-BE49-F238E27FC236}">
                <a16:creationId xmlns:a16="http://schemas.microsoft.com/office/drawing/2014/main" id="{A376A02C-43DA-2EAF-25C8-AF079B38D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9" y="2083928"/>
            <a:ext cx="11526018" cy="39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3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C97C8E5-1378-0808-1D33-7AB8D1006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2AB71B27-B0C7-1833-0D3B-D148988C764B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A4EF784D-34FA-6BC6-4F65-68153F96AAAD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92441-9857-3153-AA21-C3BB080789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D4016-AF53-7009-E484-3E6A0E42AD90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xml structure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EBB299-1A5C-984F-C7D4-508D6A501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676689"/>
              </p:ext>
            </p:extLst>
          </p:nvPr>
        </p:nvGraphicFramePr>
        <p:xfrm>
          <a:off x="858960" y="1857068"/>
          <a:ext cx="10474079" cy="2566567"/>
        </p:xfrm>
        <a:graphic>
          <a:graphicData uri="http://schemas.openxmlformats.org/drawingml/2006/table">
            <a:tbl>
              <a:tblPr firstRow="1" bandRow="1">
                <a:tableStyleId>{953D150E-5C9C-4E8E-AB4F-ADA308A8AD9F}</a:tableStyleId>
              </a:tblPr>
              <a:tblGrid>
                <a:gridCol w="1496297">
                  <a:extLst>
                    <a:ext uri="{9D8B030D-6E8A-4147-A177-3AD203B41FA5}">
                      <a16:colId xmlns:a16="http://schemas.microsoft.com/office/drawing/2014/main" val="2364455016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2682526701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2405127094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1016357567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2684215807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382550912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2577896759"/>
                    </a:ext>
                  </a:extLst>
                </a:gridCol>
              </a:tblGrid>
              <a:tr h="815545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 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917983"/>
                  </a:ext>
                </a:extLst>
              </a:tr>
              <a:tr h="583674">
                <a:tc>
                  <a:txBody>
                    <a:bodyPr/>
                    <a:lstStyle/>
                    <a:p>
                      <a:r>
                        <a:rPr lang="en-US" dirty="0"/>
                        <a:t>T2US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77134"/>
                  </a:ext>
                </a:extLst>
              </a:tr>
              <a:tr h="583674">
                <a:tc>
                  <a:txBody>
                    <a:bodyPr/>
                    <a:lstStyle/>
                    <a:p>
                      <a:r>
                        <a:rPr lang="en-US" dirty="0"/>
                        <a:t>Mine (56)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70936"/>
                  </a:ext>
                </a:extLst>
              </a:tr>
              <a:tr h="583674">
                <a:tc>
                  <a:txBody>
                    <a:bodyPr/>
                    <a:lstStyle/>
                    <a:p>
                      <a:r>
                        <a:rPr lang="en-US" dirty="0"/>
                        <a:t>Mine (379)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99.47%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9299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525C42-342C-CF9F-3819-9244C1D6E062}"/>
              </a:ext>
            </a:extLst>
          </p:cNvPr>
          <p:cNvSpPr txBox="1"/>
          <p:nvPr/>
        </p:nvSpPr>
        <p:spPr>
          <a:xfrm>
            <a:off x="858960" y="4911845"/>
            <a:ext cx="630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code with better prompting gets above 4.1 for all scores.</a:t>
            </a:r>
          </a:p>
        </p:txBody>
      </p:sp>
    </p:spTree>
    <p:extLst>
      <p:ext uri="{BB962C8B-B14F-4D97-AF65-F5344CB8AC3E}">
        <p14:creationId xmlns:p14="http://schemas.microsoft.com/office/powerpoint/2010/main" val="3831958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3E170FFC-796B-1CD9-FFAE-D0259706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7C0F28B0-42F8-72F7-6149-2B831808D084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C622F29E-7F00-3B52-8AE9-FB462A670A14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678A4-AF87-2248-B9E1-47F23369F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CE79C-7588-534A-BA9C-0653D500B38D}"/>
              </a:ext>
            </a:extLst>
          </p:cNvPr>
          <p:cNvSpPr txBox="1"/>
          <p:nvPr/>
        </p:nvSpPr>
        <p:spPr>
          <a:xfrm>
            <a:off x="208299" y="862437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XML structure</a:t>
            </a:r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9018A5B1-7AC8-6AAD-F796-9B6958930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961305"/>
              </p:ext>
            </p:extLst>
          </p:nvPr>
        </p:nvGraphicFramePr>
        <p:xfrm>
          <a:off x="376810" y="1855646"/>
          <a:ext cx="11158250" cy="4500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9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325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FFFF"/>
                          </a:solidFill>
                        </a:rPr>
                        <a:t>Metric</a:t>
                      </a:r>
                    </a:p>
                  </a:txBody>
                  <a:tcPr>
                    <a:solidFill>
                      <a:srgbClr val="F0512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FFFF"/>
                          </a:solidFill>
                        </a:rPr>
                        <a:t>T2US (Jung et al.)</a:t>
                      </a:r>
                    </a:p>
                  </a:txBody>
                  <a:tcPr>
                    <a:solidFill>
                      <a:srgbClr val="F0512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err="1">
                          <a:solidFill>
                            <a:srgbClr val="FFFFFF"/>
                          </a:solidFill>
                        </a:rPr>
                        <a:t>PPTPilot</a:t>
                      </a:r>
                      <a:r>
                        <a:rPr lang="en-US" sz="2600" b="1" dirty="0">
                          <a:solidFill>
                            <a:srgbClr val="FFFFFF"/>
                          </a:solidFill>
                        </a:rPr>
                        <a:t> (Ours)</a:t>
                      </a:r>
                    </a:p>
                  </a:txBody>
                  <a:tcPr>
                    <a:solidFill>
                      <a:srgbClr val="F05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889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96.83%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99.47%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932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Instruction 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2.21/5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3.87/5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889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2.17/5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3.64/5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889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2.58/5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3.90/5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889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2.57/5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4.22/5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66718"/>
                  </a:ext>
                </a:extLst>
              </a:tr>
              <a:tr h="606889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2.48/5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4.02/5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689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8C673C1-7FB8-960B-D0FE-8B6828FD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CDF45207-45E8-0DA0-1029-2DFE89D9022C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DAD77619-F7E1-EA67-2133-670487688857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C7FFC8-8C02-350A-BD5B-C2B6B9AD0D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DC511-0663-26F9-E666-A510E1A44AFF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structure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BCDC00-D4FE-045B-BEFE-AACF0466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2" r="8210" b="7582"/>
          <a:stretch>
            <a:fillRect/>
          </a:stretch>
        </p:blipFill>
        <p:spPr>
          <a:xfrm>
            <a:off x="376810" y="3643419"/>
            <a:ext cx="8337042" cy="3204402"/>
          </a:xfrm>
          <a:prstGeom prst="rect">
            <a:avLst/>
          </a:prstGeom>
        </p:spPr>
      </p:pic>
      <p:pic>
        <p:nvPicPr>
          <p:cNvPr id="10" name="Picture 9" descr="A screenshot of a slide&#10;&#10;AI-generated content may be incorrect.">
            <a:extLst>
              <a:ext uri="{FF2B5EF4-FFF2-40B4-BE49-F238E27FC236}">
                <a16:creationId xmlns:a16="http://schemas.microsoft.com/office/drawing/2014/main" id="{528370DD-16CD-7E9E-19F3-C991CA0F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0" y="1548641"/>
            <a:ext cx="5570844" cy="19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45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4B8FFEF4-FE9C-EABE-9F4A-3BE9BAE4E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FC0EC5F7-1ABC-4132-173F-D910E61848CC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7B41EDF3-14C7-C72B-16E0-C9E450F1485B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D67A3-38F2-5727-42F7-FE0179DBF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3B81E-292D-C974-C83F-18ECE78C877C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structure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EF2699-BD8E-E7B0-33CA-3FAF4A4323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0" t="26185" r="11462" b="3268"/>
          <a:stretch>
            <a:fillRect/>
          </a:stretch>
        </p:blipFill>
        <p:spPr>
          <a:xfrm>
            <a:off x="4266350" y="1368818"/>
            <a:ext cx="7020560" cy="5143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F9749-5E87-CD51-58DF-BE15EFE05B27}"/>
              </a:ext>
            </a:extLst>
          </p:cNvPr>
          <p:cNvSpPr txBox="1"/>
          <p:nvPr/>
        </p:nvSpPr>
        <p:spPr>
          <a:xfrm>
            <a:off x="591539" y="215983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 Prompt: Translate all text into English.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83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5D7BBCC-66D6-AA1D-923E-89423AE6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60AE7E5A-EBFA-D1E8-CE27-3ABA87470BA6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73AB9DB5-CA31-43AC-4B23-228C39CE4E8F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Future work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35DCD-1E2F-E65E-6921-F29EB6BCC1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878BF-DED2-D849-FB1A-0244A2762C3C}"/>
              </a:ext>
            </a:extLst>
          </p:cNvPr>
          <p:cNvSpPr txBox="1"/>
          <p:nvPr/>
        </p:nvSpPr>
        <p:spPr>
          <a:xfrm>
            <a:off x="591539" y="791031"/>
            <a:ext cx="11326761" cy="223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Chain of thought implementation for Multi-modality (plan + execute)</a:t>
            </a: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Better pre-processing -&gt; HTML rendering? XML Parsing? More JSON?</a:t>
            </a: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Updating for better judge (either reinforcement learning or better prompting)</a:t>
            </a: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New Benchmark</a:t>
            </a:r>
          </a:p>
        </p:txBody>
      </p:sp>
    </p:spTree>
    <p:extLst>
      <p:ext uri="{BB962C8B-B14F-4D97-AF65-F5344CB8AC3E}">
        <p14:creationId xmlns:p14="http://schemas.microsoft.com/office/powerpoint/2010/main" val="4089120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F6E84D84-9315-2F24-C784-1ECACF45E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DECFEE9F-7FA5-3692-246E-912B16F60AB7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552F0213-DD48-BE4F-966F-504B1826E491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New Benchmark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DE1B7-0ACB-2217-2F6D-5D77397E3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A3393-5F01-A645-CE9D-0C11CA2D36A8}"/>
              </a:ext>
            </a:extLst>
          </p:cNvPr>
          <p:cNvSpPr txBox="1"/>
          <p:nvPr/>
        </p:nvSpPr>
        <p:spPr>
          <a:xfrm>
            <a:off x="96078" y="727231"/>
            <a:ext cx="11999844" cy="524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714"/>
              </a:lnSpc>
            </a:pPr>
            <a:r>
              <a:rPr lang="en-US" sz="2000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Benchmark Approach: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Dataset Creation: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address the shortcomings of existing data, we are building a new benchmark.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Downloaded and filtered over 12,000 .pptx files from the web.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Sorted and searched for 200 high quality PowerPoints.</a:t>
            </a:r>
          </a:p>
          <a:p>
            <a:pPr marL="1428750" lvl="2" indent="-51435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Tasks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Cover categories such as text, images, design, layout, charts, slide operations, text and element creation, animation, master theme, SmartArt &amp; media. </a:t>
            </a:r>
          </a:p>
          <a:p>
            <a:pPr marL="971550" lvl="1" indent="-514350">
              <a:buFont typeface="+mj-lt"/>
              <a:buAutoNum type="arabicPeriod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 Generation: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Manually performing 200 different edits that serve as ground truth. Meticulous process over many days to ensure a high-quality evaluation standard.</a:t>
            </a:r>
          </a:p>
          <a:p>
            <a:pPr lvl="1"/>
            <a:endParaRPr lang="en-US" sz="2000" dirty="0"/>
          </a:p>
          <a:p>
            <a:pPr>
              <a:lnSpc>
                <a:spcPts val="5714"/>
              </a:lnSpc>
            </a:pPr>
            <a:r>
              <a:rPr lang="en-US" sz="2000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Approach: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a hybrid of existing and novel evaluation techniques to measure performance and comparison between edit and ground truth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Adherence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Quality.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121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4109B5A-DECD-2C96-73B4-413C4DA20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EB2731E6-3F33-1AAD-6476-BBC20EF098DB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7AF4B20C-762E-C539-D312-D63FC16C11BB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Introduction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6D30A-2D39-B51B-3AEE-0956D5EF2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D4BDD-75C0-418F-482E-2354132442C3}"/>
              </a:ext>
            </a:extLst>
          </p:cNvPr>
          <p:cNvSpPr txBox="1"/>
          <p:nvPr/>
        </p:nvSpPr>
        <p:spPr>
          <a:xfrm>
            <a:off x="0" y="1072252"/>
            <a:ext cx="11710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for PPT Pilot: Edit this slide to be more coherent and organized</a:t>
            </a:r>
          </a:p>
        </p:txBody>
      </p:sp>
      <p:pic>
        <p:nvPicPr>
          <p:cNvPr id="5" name="Picture 4" descr="A screenshot of a slide&#10;&#10;AI-generated content may be incorrect.">
            <a:extLst>
              <a:ext uri="{FF2B5EF4-FFF2-40B4-BE49-F238E27FC236}">
                <a16:creationId xmlns:a16="http://schemas.microsoft.com/office/drawing/2014/main" id="{2D1F878C-8236-C43B-3E91-D85D3AD803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8" t="14384" r="52226" b="4334"/>
          <a:stretch>
            <a:fillRect/>
          </a:stretch>
        </p:blipFill>
        <p:spPr>
          <a:xfrm>
            <a:off x="192157" y="2321613"/>
            <a:ext cx="4743902" cy="2928814"/>
          </a:xfrm>
          <a:prstGeom prst="rect">
            <a:avLst/>
          </a:prstGeom>
        </p:spPr>
      </p:pic>
      <p:pic>
        <p:nvPicPr>
          <p:cNvPr id="6" name="Picture 5" descr="A screenshot of a slide&#10;&#10;AI-generated content may be incorrect.">
            <a:extLst>
              <a:ext uri="{FF2B5EF4-FFF2-40B4-BE49-F238E27FC236}">
                <a16:creationId xmlns:a16="http://schemas.microsoft.com/office/drawing/2014/main" id="{41BE8C32-96A4-42A6-95AA-F1BC05BD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46" t="17636" r="6865" b="4148"/>
          <a:stretch>
            <a:fillRect/>
          </a:stretch>
        </p:blipFill>
        <p:spPr>
          <a:xfrm>
            <a:off x="5378582" y="2321613"/>
            <a:ext cx="4743903" cy="30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44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E0D62C7-4C9C-5603-9EB3-F86424CDA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70F2BAB1-58C2-23E4-0306-79EB94BD3DA7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0773D96D-8F38-04B7-C898-EAE4042C9807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New Benchmark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13DB6-E31E-E23B-D438-6E29F2EEA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26" descr="Generated image">
            <a:extLst>
              <a:ext uri="{FF2B5EF4-FFF2-40B4-BE49-F238E27FC236}">
                <a16:creationId xmlns:a16="http://schemas.microsoft.com/office/drawing/2014/main" id="{3571B7D7-1B5A-E8A1-468B-4C8D1DF49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7727" r="7139" b="6095"/>
          <a:stretch>
            <a:fillRect/>
          </a:stretch>
        </p:blipFill>
        <p:spPr bwMode="auto">
          <a:xfrm>
            <a:off x="376810" y="1072253"/>
            <a:ext cx="8863757" cy="578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295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References and Other</a:t>
            </a:r>
            <a:r>
              <a:rPr lang="zh-CN" alt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Related</a:t>
            </a:r>
            <a:r>
              <a:rPr lang="zh-CN" alt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Papers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0A55A-2936-64E4-2712-4F9BB9065803}"/>
              </a:ext>
            </a:extLst>
          </p:cNvPr>
          <p:cNvSpPr txBox="1"/>
          <p:nvPr/>
        </p:nvSpPr>
        <p:spPr>
          <a:xfrm>
            <a:off x="1127760" y="14328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PPTC Benchmark: Evaluating Large Language Models for PowerPoint Task Completion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82283-BEA8-590E-ED70-4B497259D0F9}"/>
              </a:ext>
            </a:extLst>
          </p:cNvPr>
          <p:cNvSpPr txBox="1"/>
          <p:nvPr/>
        </p:nvSpPr>
        <p:spPr>
          <a:xfrm>
            <a:off x="1127760" y="21137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Enhancing Presentation Slide Generation by LLMs with a Multi-Staged End-to-End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85065-6577-D612-78B4-704083672F55}"/>
              </a:ext>
            </a:extLst>
          </p:cNvPr>
          <p:cNvSpPr txBox="1"/>
          <p:nvPr/>
        </p:nvSpPr>
        <p:spPr>
          <a:xfrm>
            <a:off x="1127760" y="604857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https://plusai.com/use-cases/ai-for-teachers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DA3AF-E4C8-E1CF-EC2D-AF8AFB2279A6}"/>
              </a:ext>
            </a:extLst>
          </p:cNvPr>
          <p:cNvSpPr txBox="1"/>
          <p:nvPr/>
        </p:nvSpPr>
        <p:spPr>
          <a:xfrm>
            <a:off x="1127760" y="282745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LLM Is the Wizard, Then Code Is the Wand: A Survey on How Code Empowers Large Language Models to Serve as Intelligent Agents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A5EB59-03F4-5C76-87B1-AEE6F20ADF02}"/>
              </a:ext>
            </a:extLst>
          </p:cNvPr>
          <p:cNvSpPr txBox="1"/>
          <p:nvPr/>
        </p:nvSpPr>
        <p:spPr>
          <a:xfrm>
            <a:off x="1127760" y="35577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AUTOPRESENT: Designing Structured Visuals from Scratch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C9659-0FEA-121A-7AE6-B82DFB1689A5}"/>
              </a:ext>
            </a:extLst>
          </p:cNvPr>
          <p:cNvSpPr txBox="1"/>
          <p:nvPr/>
        </p:nvSpPr>
        <p:spPr>
          <a:xfrm>
            <a:off x="1127760" y="40725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Enhancing Presentation Slide Generation by LLMs with a Multi-Staged End-to-End Approach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87D54-94A9-7EE0-B7A1-FD4DD963585E}"/>
              </a:ext>
            </a:extLst>
          </p:cNvPr>
          <p:cNvSpPr txBox="1"/>
          <p:nvPr/>
        </p:nvSpPr>
        <p:spPr>
          <a:xfrm>
            <a:off x="1127760" y="482816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Nancy Duarte. 2008. Slide: ology: The art and science of creating great presentations, volume 1. O’Reilly Media </a:t>
            </a:r>
            <a:r>
              <a:rPr lang="en-US" dirty="0" err="1"/>
              <a:t>Sebastapol</a:t>
            </a:r>
            <a:r>
              <a:rPr lang="en-US" dirty="0"/>
              <a:t>.</a:t>
            </a:r>
          </a:p>
          <a:p>
            <a:r>
              <a:rPr lang="en-US" dirty="0"/>
              <a:t> Nancy Duarte. 2010. Resonate: Present visual stories that transform audiences. John Wiley &amp; Sons.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47CD2-714F-B80D-1356-8DB791F01340}"/>
              </a:ext>
            </a:extLst>
          </p:cNvPr>
          <p:cNvSpPr txBox="1"/>
          <p:nvPr/>
        </p:nvSpPr>
        <p:spPr>
          <a:xfrm>
            <a:off x="1129436" y="1046213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https://arxiv.org/pdf/2505.11604</a:t>
            </a:r>
            <a:r>
              <a:rPr lang="en-US" dirty="0"/>
              <a:t> Talk to Your Slides</a:t>
            </a:r>
          </a:p>
        </p:txBody>
      </p:sp>
    </p:spTree>
    <p:extLst>
      <p:ext uri="{BB962C8B-B14F-4D97-AF65-F5344CB8AC3E}">
        <p14:creationId xmlns:p14="http://schemas.microsoft.com/office/powerpoint/2010/main" val="3699501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b69286e75_0_111"/>
          <p:cNvSpPr/>
          <p:nvPr/>
        </p:nvSpPr>
        <p:spPr>
          <a:xfrm rot="10800000" flipH="1">
            <a:off x="-1" y="64"/>
            <a:ext cx="12192000" cy="68661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fb69286e75_0_111" descr="A picture containing building, street&#10;&#10;Description automatically generated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1" y="286945"/>
            <a:ext cx="12192000" cy="686610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fb69286e75_0_111"/>
          <p:cNvSpPr txBox="1"/>
          <p:nvPr/>
        </p:nvSpPr>
        <p:spPr>
          <a:xfrm>
            <a:off x="1134035" y="2553964"/>
            <a:ext cx="992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3900" b="1" dirty="0">
                <a:solidFill>
                  <a:schemeClr val="lt1"/>
                </a:solidFill>
                <a:latin typeface="Cambria" panose="02040503050406030204" pitchFamily="18" charset="0"/>
              </a:rPr>
              <a:t>Thank</a:t>
            </a:r>
            <a:r>
              <a:rPr lang="zh-CN" altLang="en-US" sz="3900" b="1" dirty="0">
                <a:solidFill>
                  <a:schemeClr val="lt1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900" b="1" dirty="0">
                <a:solidFill>
                  <a:schemeClr val="lt1"/>
                </a:solidFill>
                <a:latin typeface="Cambria" panose="02040503050406030204" pitchFamily="18" charset="0"/>
              </a:rPr>
              <a:t>you! Demo?</a:t>
            </a:r>
            <a:endParaRPr sz="3900" b="1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mbria" panose="02040503050406030204" pitchFamily="18" charset="0"/>
              <a:sym typeface="Arial"/>
            </a:endParaRPr>
          </a:p>
        </p:txBody>
      </p:sp>
      <p:pic>
        <p:nvPicPr>
          <p:cNvPr id="85" name="Google Shape;85;gfb69286e75_0_111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07" y="852965"/>
            <a:ext cx="2909981" cy="754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Picture 85" descr="github_q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397" y="3429000"/>
            <a:ext cx="2743200" cy="27432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4724397" y="6317525"/>
            <a:ext cx="2743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600" b="1" dirty="0">
                <a:hlinkClick r:id="rId6"/>
              </a:rPr>
              <a:t>GitHub: michaelofengend/PPTPilot</a:t>
            </a:r>
          </a:p>
        </p:txBody>
      </p:sp>
    </p:spTree>
    <p:extLst>
      <p:ext uri="{BB962C8B-B14F-4D97-AF65-F5344CB8AC3E}">
        <p14:creationId xmlns:p14="http://schemas.microsoft.com/office/powerpoint/2010/main" val="3551372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48457A4-6488-4529-F9C4-64B0E0C62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E825F852-210E-F42B-0DD9-558A24CC103B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9F381DBE-9B55-02B4-7B50-497937E25F42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Introduction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DC052-E421-C360-AEEB-E76E3F607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42">
            <a:extLst>
              <a:ext uri="{FF2B5EF4-FFF2-40B4-BE49-F238E27FC236}">
                <a16:creationId xmlns:a16="http://schemas.microsoft.com/office/drawing/2014/main" id="{E7C6A807-4CF4-C7F4-F18E-4AB13977E8D6}"/>
              </a:ext>
            </a:extLst>
          </p:cNvPr>
          <p:cNvSpPr txBox="1"/>
          <p:nvPr/>
        </p:nvSpPr>
        <p:spPr>
          <a:xfrm>
            <a:off x="192157" y="1005651"/>
            <a:ext cx="6900582" cy="69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4"/>
              </a:lnSpc>
            </a:pPr>
            <a:r>
              <a:rPr lang="en-US" sz="4362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GOALS</a:t>
            </a: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B1507372-F6C2-8BD1-9FC6-48710FE6B149}"/>
              </a:ext>
            </a:extLst>
          </p:cNvPr>
          <p:cNvSpPr txBox="1"/>
          <p:nvPr/>
        </p:nvSpPr>
        <p:spPr>
          <a:xfrm>
            <a:off x="192156" y="1973279"/>
            <a:ext cx="11744205" cy="1684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0776" lvl="1" indent="-742950" algn="l">
              <a:lnSpc>
                <a:spcPts val="4410"/>
              </a:lnSpc>
              <a:buFont typeface="+mj-lt"/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Georgia Pro"/>
                <a:cs typeface="Times New Roman" panose="02020603050405020304" pitchFamily="18" charset="0"/>
                <a:sym typeface="Georgia Pro"/>
              </a:rPr>
              <a:t>Create a model that performs well at PowerPoint editing</a:t>
            </a:r>
          </a:p>
          <a:p>
            <a:pPr marL="1120776" lvl="1" indent="-742950" algn="l">
              <a:lnSpc>
                <a:spcPts val="4410"/>
              </a:lnSpc>
              <a:buFont typeface="+mj-lt"/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Georgia Pro"/>
                <a:cs typeface="Times New Roman" panose="02020603050405020304" pitchFamily="18" charset="0"/>
                <a:sym typeface="Georgia Pro"/>
              </a:rPr>
              <a:t>Create a comprehensive Benchmark to evaluate AI agents on PPT tasks</a:t>
            </a:r>
          </a:p>
        </p:txBody>
      </p:sp>
    </p:spTree>
    <p:extLst>
      <p:ext uri="{BB962C8B-B14F-4D97-AF65-F5344CB8AC3E}">
        <p14:creationId xmlns:p14="http://schemas.microsoft.com/office/powerpoint/2010/main" val="37123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DC6185F-6B32-E01D-0F90-B2D049C2E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CFD36B09-0A28-DE44-8DDA-D08DCB9DD46E}"/>
              </a:ext>
            </a:extLst>
          </p:cNvPr>
          <p:cNvSpPr/>
          <p:nvPr/>
        </p:nvSpPr>
        <p:spPr>
          <a:xfrm rot="10800000" flipH="1">
            <a:off x="0" y="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9A98EE93-0F2A-2A40-51E0-4FAAFBA9897D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DF0BF0-7AC0-7162-0706-CC3A06E71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A32EA-E7E9-2C36-D39B-190BECE4D8F0}"/>
              </a:ext>
            </a:extLst>
          </p:cNvPr>
          <p:cNvSpPr txBox="1"/>
          <p:nvPr/>
        </p:nvSpPr>
        <p:spPr>
          <a:xfrm>
            <a:off x="376810" y="1648192"/>
            <a:ext cx="112055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 to Your Slides (T2US) (Jung et al.) 2025: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editing existing slides.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three-stage LLM pipeline to understand an instruction, determine edits, and generate Python code using the python-pptx library.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on windows COM system</a:t>
            </a: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56087106-6147-2EDE-D3FD-9CBC68793733}"/>
              </a:ext>
            </a:extLst>
          </p:cNvPr>
          <p:cNvSpPr txBox="1"/>
          <p:nvPr/>
        </p:nvSpPr>
        <p:spPr>
          <a:xfrm>
            <a:off x="376810" y="931283"/>
            <a:ext cx="20797341" cy="70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4"/>
              </a:lnSpc>
            </a:pPr>
            <a:r>
              <a:rPr lang="en-US" sz="4362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Prior Research</a:t>
            </a:r>
          </a:p>
        </p:txBody>
      </p:sp>
    </p:spTree>
    <p:extLst>
      <p:ext uri="{BB962C8B-B14F-4D97-AF65-F5344CB8AC3E}">
        <p14:creationId xmlns:p14="http://schemas.microsoft.com/office/powerpoint/2010/main" val="393748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b69286e75_0_111"/>
          <p:cNvSpPr/>
          <p:nvPr/>
        </p:nvSpPr>
        <p:spPr>
          <a:xfrm rot="10800000" flipH="1">
            <a:off x="-1" y="64"/>
            <a:ext cx="12192000" cy="68661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fb69286e75_0_111" descr="A picture containing building, street&#10;&#10;Description automatically generated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1" y="27652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fb69286e75_0_111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07" y="852965"/>
            <a:ext cx="2909981" cy="7540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4AEFA7F-A095-892F-EE40-515703CB39A9}"/>
              </a:ext>
            </a:extLst>
          </p:cNvPr>
          <p:cNvSpPr txBox="1">
            <a:spLocks/>
          </p:cNvSpPr>
          <p:nvPr/>
        </p:nvSpPr>
        <p:spPr>
          <a:xfrm>
            <a:off x="630617" y="5311147"/>
            <a:ext cx="10930759" cy="163034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</a:rPr>
              <a:t>Arxiv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, May 25</a:t>
            </a:r>
            <a:r>
              <a:rPr lang="en-US" sz="2400" baseline="30000" dirty="0">
                <a:solidFill>
                  <a:schemeClr val="bg1"/>
                </a:solidFill>
                <a:latin typeface="Cambria" panose="02040503050406030204" pitchFamily="18" charset="0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 2025</a:t>
            </a:r>
          </a:p>
        </p:txBody>
      </p:sp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CADDF6AE-56B5-BA8B-C422-8EC097274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6" y="2647866"/>
            <a:ext cx="7772400" cy="211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1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Motivation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251CB-4361-B10C-9CA2-7F69390032D3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Use LLMs to generate GUI code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88F7C6-BC68-73EC-49BD-D7D8D7DD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6" y="1518243"/>
            <a:ext cx="7772400" cy="49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6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Method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DBAC20A1-B76D-2F99-C48E-9ACC1B83D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8" t="6191" r="5452" b="6460"/>
          <a:stretch>
            <a:fillRect/>
          </a:stretch>
        </p:blipFill>
        <p:spPr>
          <a:xfrm>
            <a:off x="552339" y="1633233"/>
            <a:ext cx="11447505" cy="25933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E88CDE-B6A0-2345-1E54-B7DE6A70DF2C}"/>
              </a:ext>
            </a:extLst>
          </p:cNvPr>
          <p:cNvSpPr txBox="1"/>
          <p:nvPr/>
        </p:nvSpPr>
        <p:spPr>
          <a:xfrm>
            <a:off x="552339" y="914456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3 API calls to LLMs</a:t>
            </a:r>
          </a:p>
        </p:txBody>
      </p:sp>
    </p:spTree>
    <p:extLst>
      <p:ext uri="{BB962C8B-B14F-4D97-AF65-F5344CB8AC3E}">
        <p14:creationId xmlns:p14="http://schemas.microsoft.com/office/powerpoint/2010/main" val="89692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466A0CC7-DF68-F061-25A5-27910A789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BD69AFB6-295F-A066-FF47-17CB82846B8F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9D52BB51-325D-5720-A7BE-148BE57C6713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Method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BDB41-0B00-A20C-066E-7E7DDCF6A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48572871-E9E7-FCD3-C5CE-A207702C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07" y="1526043"/>
            <a:ext cx="8631673" cy="4830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EDA844-FE6B-C776-B6AD-C3F7EEBC6C0D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r>
              <a:rPr lang="en-US" sz="2400" baseline="30000" dirty="0">
                <a:solidFill>
                  <a:schemeClr val="tx1"/>
                </a:solidFill>
                <a:latin typeface="Cambria" panose="02040503050406030204" pitchFamily="18" charset="0"/>
              </a:rPr>
              <a:t>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Call</a:t>
            </a:r>
          </a:p>
        </p:txBody>
      </p:sp>
    </p:spTree>
    <p:extLst>
      <p:ext uri="{BB962C8B-B14F-4D97-AF65-F5344CB8AC3E}">
        <p14:creationId xmlns:p14="http://schemas.microsoft.com/office/powerpoint/2010/main" val="233336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12500</TotalTime>
  <Words>986</Words>
  <Application>Microsoft Macintosh PowerPoint</Application>
  <PresentationFormat>Widescreen</PresentationFormat>
  <Paragraphs>197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</vt:lpstr>
      <vt:lpstr>Montserrat Bold</vt:lpstr>
      <vt:lpstr>Slack-Lato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Joshua</dc:creator>
  <cp:lastModifiedBy>Michael Ofengenden</cp:lastModifiedBy>
  <cp:revision>1396</cp:revision>
  <dcterms:created xsi:type="dcterms:W3CDTF">2019-01-14T22:06:33Z</dcterms:created>
  <dcterms:modified xsi:type="dcterms:W3CDTF">2025-10-07T03:11:13Z</dcterms:modified>
</cp:coreProperties>
</file>